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4664" y="364773"/>
            <a:ext cx="8154670" cy="1353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 u="heavy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2759" y="1610613"/>
            <a:ext cx="8158480" cy="4122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HCz2WdfWK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609600"/>
            <a:ext cx="6781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none" spc="-85" dirty="0"/>
              <a:t>How, </a:t>
            </a:r>
            <a:r>
              <a:rPr u="none"/>
              <a:t>When </a:t>
            </a:r>
            <a:r>
              <a:rPr u="none" smtClean="0"/>
              <a:t>and</a:t>
            </a:r>
            <a:r>
              <a:rPr lang="en-US" u="none" dirty="0" smtClean="0"/>
              <a:t> </a:t>
            </a:r>
            <a:r>
              <a:rPr u="none" spc="-10" smtClean="0"/>
              <a:t>Where</a:t>
            </a:r>
            <a:endParaRPr u="none" spc="-10" dirty="0"/>
          </a:p>
        </p:txBody>
      </p:sp>
      <p:sp>
        <p:nvSpPr>
          <p:cNvPr id="4" name="object 4"/>
          <p:cNvSpPr/>
          <p:nvPr/>
        </p:nvSpPr>
        <p:spPr>
          <a:xfrm>
            <a:off x="1620011" y="1269491"/>
            <a:ext cx="5919216" cy="403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52885"/>
            <a:ext cx="8113395" cy="2159635"/>
          </a:xfrm>
          <a:prstGeom prst="rect">
            <a:avLst/>
          </a:prstGeom>
        </p:spPr>
        <p:txBody>
          <a:bodyPr vert="horz" wrap="square" lIns="0" tIns="1562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30"/>
              </a:spcBef>
            </a:pPr>
            <a:r>
              <a:rPr sz="4000" spc="-35" dirty="0"/>
              <a:t>Past </a:t>
            </a:r>
            <a:r>
              <a:rPr sz="4000" spc="-20" dirty="0"/>
              <a:t>versus </a:t>
            </a:r>
            <a:r>
              <a:rPr sz="4000" spc="-15" dirty="0"/>
              <a:t>present </a:t>
            </a:r>
            <a:r>
              <a:rPr sz="4000" spc="-40" dirty="0"/>
              <a:t>state </a:t>
            </a:r>
            <a:r>
              <a:rPr sz="4000" spc="-5" dirty="0"/>
              <a:t>of</a:t>
            </a:r>
            <a:r>
              <a:rPr sz="4000" spc="110" dirty="0"/>
              <a:t> </a:t>
            </a:r>
            <a:r>
              <a:rPr sz="4000" spc="-15" dirty="0"/>
              <a:t>history     </a:t>
            </a:r>
            <a:r>
              <a:rPr sz="4000" spc="450" dirty="0"/>
              <a:t> </a:t>
            </a:r>
            <a:endParaRPr sz="4000"/>
          </a:p>
          <a:p>
            <a:pPr marL="12700" marR="155575" algn="just">
              <a:lnSpc>
                <a:spcPct val="100000"/>
              </a:lnSpc>
              <a:spcBef>
                <a:spcPts val="790"/>
              </a:spcBef>
            </a:pPr>
            <a:r>
              <a:rPr sz="2800" b="0" u="none" spc="-15" dirty="0">
                <a:latin typeface="Carlito"/>
                <a:cs typeface="Carlito"/>
              </a:rPr>
              <a:t>Earlier history was </a:t>
            </a:r>
            <a:r>
              <a:rPr sz="2800" b="0" u="none" spc="-10" dirty="0">
                <a:latin typeface="Carlito"/>
                <a:cs typeface="Carlito"/>
              </a:rPr>
              <a:t>associated </a:t>
            </a:r>
            <a:r>
              <a:rPr sz="2800" b="0" u="none" spc="-5" dirty="0">
                <a:latin typeface="Carlito"/>
                <a:cs typeface="Carlito"/>
              </a:rPr>
              <a:t>with </a:t>
            </a:r>
            <a:r>
              <a:rPr sz="2800" b="0" u="none" spc="-15" dirty="0">
                <a:latin typeface="Carlito"/>
                <a:cs typeface="Carlito"/>
              </a:rPr>
              <a:t>string </a:t>
            </a:r>
            <a:r>
              <a:rPr sz="2800" b="0" u="none" spc="-5" dirty="0">
                <a:latin typeface="Carlito"/>
                <a:cs typeface="Carlito"/>
              </a:rPr>
              <a:t>of </a:t>
            </a:r>
            <a:r>
              <a:rPr sz="2800" b="0" u="none" spc="-15" dirty="0">
                <a:latin typeface="Carlito"/>
                <a:cs typeface="Carlito"/>
              </a:rPr>
              <a:t>dates. </a:t>
            </a:r>
            <a:r>
              <a:rPr sz="2800" b="0" u="none" spc="-10" dirty="0">
                <a:latin typeface="Carlito"/>
                <a:cs typeface="Carlito"/>
              </a:rPr>
              <a:t>This  </a:t>
            </a:r>
            <a:r>
              <a:rPr sz="2800" b="0" u="none" spc="-15" dirty="0">
                <a:latin typeface="Carlito"/>
                <a:cs typeface="Carlito"/>
              </a:rPr>
              <a:t>was </a:t>
            </a:r>
            <a:r>
              <a:rPr sz="2800" b="0" u="none" spc="-10" dirty="0">
                <a:latin typeface="Carlito"/>
                <a:cs typeface="Carlito"/>
              </a:rPr>
              <a:t>because </a:t>
            </a:r>
            <a:r>
              <a:rPr sz="2800" b="0" u="none" spc="-15" dirty="0">
                <a:latin typeface="Carlito"/>
                <a:cs typeface="Carlito"/>
              </a:rPr>
              <a:t>history </a:t>
            </a:r>
            <a:r>
              <a:rPr sz="2800" b="0" u="none" spc="-10" dirty="0">
                <a:latin typeface="Carlito"/>
                <a:cs typeface="Carlito"/>
              </a:rPr>
              <a:t>used </a:t>
            </a:r>
            <a:r>
              <a:rPr sz="2800" b="0" u="none" spc="-20" dirty="0">
                <a:latin typeface="Carlito"/>
                <a:cs typeface="Carlito"/>
              </a:rPr>
              <a:t>to </a:t>
            </a:r>
            <a:r>
              <a:rPr sz="2800" b="0" u="none" spc="-25" dirty="0">
                <a:latin typeface="Carlito"/>
                <a:cs typeface="Carlito"/>
              </a:rPr>
              <a:t>keep </a:t>
            </a:r>
            <a:r>
              <a:rPr sz="2800" b="0" u="none" spc="-5" dirty="0">
                <a:latin typeface="Carlito"/>
                <a:cs typeface="Carlito"/>
              </a:rPr>
              <a:t>a </a:t>
            </a:r>
            <a:r>
              <a:rPr sz="2800" b="0" u="none" spc="-15" dirty="0">
                <a:latin typeface="Carlito"/>
                <a:cs typeface="Carlito"/>
              </a:rPr>
              <a:t>track </a:t>
            </a:r>
            <a:r>
              <a:rPr sz="2800" b="0" u="none" spc="-5" dirty="0">
                <a:latin typeface="Carlito"/>
                <a:cs typeface="Carlito"/>
              </a:rPr>
              <a:t>of </a:t>
            </a:r>
            <a:r>
              <a:rPr sz="2800" b="0" u="none" spc="-15" dirty="0">
                <a:latin typeface="Carlito"/>
                <a:cs typeface="Carlito"/>
              </a:rPr>
              <a:t>battles </a:t>
            </a:r>
            <a:r>
              <a:rPr sz="2800" b="0" u="none" spc="-5" dirty="0">
                <a:latin typeface="Carlito"/>
                <a:cs typeface="Carlito"/>
              </a:rPr>
              <a:t>and  </a:t>
            </a:r>
            <a:r>
              <a:rPr sz="2800" b="0" u="none" spc="-10" dirty="0">
                <a:latin typeface="Carlito"/>
                <a:cs typeface="Carlito"/>
              </a:rPr>
              <a:t>big</a:t>
            </a:r>
            <a:r>
              <a:rPr sz="2800" b="0" u="none" spc="10" dirty="0">
                <a:latin typeface="Carlito"/>
                <a:cs typeface="Carlito"/>
              </a:rPr>
              <a:t> </a:t>
            </a:r>
            <a:r>
              <a:rPr sz="2800" b="0" u="none" spc="-15" dirty="0">
                <a:latin typeface="Carlito"/>
                <a:cs typeface="Carlito"/>
              </a:rPr>
              <a:t>events.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085337"/>
            <a:ext cx="7919084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39090">
              <a:lnSpc>
                <a:spcPct val="100000"/>
              </a:lnSpc>
              <a:spcBef>
                <a:spcPts val="95"/>
              </a:spcBef>
            </a:pPr>
            <a:r>
              <a:rPr sz="2800" spc="-40" dirty="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present, history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is 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wider concept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which includes  </a:t>
            </a:r>
            <a:r>
              <a:rPr sz="2800" spc="10" dirty="0">
                <a:solidFill>
                  <a:srgbClr val="FFFFFF"/>
                </a:solidFill>
                <a:latin typeface="Carlito"/>
                <a:cs typeface="Carlito"/>
              </a:rPr>
              <a:t>‘how’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‘what’</a:t>
            </a:r>
            <a:r>
              <a:rPr sz="2800" spc="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concepts.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example, how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people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earned their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livelihood, what  did they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produce,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eat?</a:t>
            </a:r>
            <a:r>
              <a:rPr sz="2800" spc="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Etc.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spc="-15" dirty="0"/>
              <a:t>Criteria </a:t>
            </a:r>
            <a:r>
              <a:rPr spc="-30" dirty="0"/>
              <a:t>to </a:t>
            </a:r>
            <a:r>
              <a:rPr dirty="0"/>
              <a:t>select a </a:t>
            </a:r>
            <a:r>
              <a:rPr spc="-5" dirty="0"/>
              <a:t>set </a:t>
            </a:r>
            <a:r>
              <a:rPr dirty="0"/>
              <a:t>of</a:t>
            </a:r>
            <a:r>
              <a:rPr spc="-50" dirty="0"/>
              <a:t> </a:t>
            </a:r>
            <a:r>
              <a:rPr spc="-20" dirty="0"/>
              <a:t>dates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613"/>
            <a:ext cx="7475220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211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Dates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become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important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when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assume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that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particular set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events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are</a:t>
            </a:r>
            <a:r>
              <a:rPr sz="2800" spc="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important.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Most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the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history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India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was written by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British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historians.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These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historians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started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writing with the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rule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first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Governor-General, 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Warren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Hastings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 ended with the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last </a:t>
            </a:r>
            <a:r>
              <a:rPr sz="2800" spc="-40" dirty="0">
                <a:solidFill>
                  <a:srgbClr val="FFFFFF"/>
                </a:solidFill>
                <a:latin typeface="Carlito"/>
                <a:cs typeface="Carlito"/>
              </a:rPr>
              <a:t>Viceroy,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Lord</a:t>
            </a:r>
            <a:r>
              <a:rPr sz="2800" spc="1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Mountbatten.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496569"/>
            <a:ext cx="81032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089900" algn="l"/>
              </a:tabLst>
            </a:pPr>
            <a:r>
              <a:rPr sz="4000" spc="-40" dirty="0"/>
              <a:t>Warren</a:t>
            </a:r>
            <a:r>
              <a:rPr sz="4000" spc="-60" dirty="0"/>
              <a:t> </a:t>
            </a:r>
            <a:r>
              <a:rPr sz="4000" spc="-10" dirty="0"/>
              <a:t>Hastings	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296416"/>
            <a:ext cx="7507605" cy="2506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He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became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first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Governor-General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of India in</a:t>
            </a:r>
            <a:r>
              <a:rPr sz="22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1773.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Carlito"/>
              <a:cs typeface="Carlito"/>
            </a:endParaRPr>
          </a:p>
          <a:p>
            <a:pPr marL="12700" marR="5080">
              <a:lnSpc>
                <a:spcPct val="80000"/>
              </a:lnSpc>
            </a:pP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Warren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Hastings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competent,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honourable,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farsighted  </a:t>
            </a:r>
            <a:r>
              <a:rPr sz="2200" spc="-25" dirty="0">
                <a:solidFill>
                  <a:srgbClr val="FFFFFF"/>
                </a:solidFill>
                <a:latin typeface="Carlito"/>
                <a:cs typeface="Carlito"/>
              </a:rPr>
              <a:t>administrator,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whose policies, while some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controversial,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decisively 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shaped and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stabilized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future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Anglo-Indian</a:t>
            </a:r>
            <a:r>
              <a:rPr sz="22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relations.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>
              <a:latin typeface="Carlito"/>
              <a:cs typeface="Carlito"/>
            </a:endParaRPr>
          </a:p>
          <a:p>
            <a:pPr marL="12700" marR="503555">
              <a:lnSpc>
                <a:spcPts val="2110"/>
              </a:lnSpc>
            </a:pP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controversy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surrounding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his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administration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made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him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the  subject of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impeachment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and trial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Great</a:t>
            </a:r>
            <a:r>
              <a:rPr sz="22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Britain.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495" y="4293108"/>
            <a:ext cx="7808976" cy="2264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spc="-15" dirty="0"/>
              <a:t>Criteria </a:t>
            </a:r>
            <a:r>
              <a:rPr spc="-30" dirty="0"/>
              <a:t>to</a:t>
            </a:r>
            <a:r>
              <a:rPr spc="-50" dirty="0"/>
              <a:t> </a:t>
            </a:r>
            <a:r>
              <a:rPr dirty="0"/>
              <a:t>periodise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0129"/>
            <a:ext cx="4044315" cy="456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72845">
              <a:lnSpc>
                <a:spcPct val="1201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1817,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Scottish 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Economist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24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Political</a:t>
            </a:r>
            <a:endParaRPr sz="2400">
              <a:latin typeface="Carlito"/>
              <a:cs typeface="Carlito"/>
            </a:endParaRPr>
          </a:p>
          <a:p>
            <a:pPr marL="12700" marR="129539">
              <a:lnSpc>
                <a:spcPct val="100000"/>
              </a:lnSpc>
            </a:pP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Philosopher,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named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James Mill,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published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book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“History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British </a:t>
            </a:r>
            <a:r>
              <a:rPr sz="2400" b="1" spc="-35" dirty="0">
                <a:solidFill>
                  <a:srgbClr val="FFFFFF"/>
                </a:solidFill>
                <a:latin typeface="Carlito"/>
                <a:cs typeface="Carlito"/>
              </a:rPr>
              <a:t>India”.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this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book,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Indian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history</a:t>
            </a:r>
            <a:r>
              <a:rPr sz="2400" spc="-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divided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periods:</a:t>
            </a:r>
            <a:endParaRPr sz="2400">
              <a:latin typeface="Carlito"/>
              <a:cs typeface="Carlito"/>
            </a:endParaRPr>
          </a:p>
          <a:p>
            <a:pPr marL="326390" indent="-314325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327025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Hindu</a:t>
            </a:r>
            <a:endParaRPr sz="2400">
              <a:latin typeface="Carlito"/>
              <a:cs typeface="Carlito"/>
            </a:endParaRPr>
          </a:p>
          <a:p>
            <a:pPr marL="326390" indent="-314325">
              <a:lnSpc>
                <a:spcPct val="100000"/>
              </a:lnSpc>
              <a:spcBef>
                <a:spcPts val="580"/>
              </a:spcBef>
              <a:buAutoNum type="arabicParenR"/>
              <a:tabLst>
                <a:tab pos="327025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Muslim</a:t>
            </a:r>
            <a:endParaRPr sz="2400">
              <a:latin typeface="Carlito"/>
              <a:cs typeface="Carlito"/>
            </a:endParaRPr>
          </a:p>
          <a:p>
            <a:pPr marL="326390" indent="-314325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327025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British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71871" y="1484375"/>
            <a:ext cx="3564635" cy="4753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spc="-5" dirty="0"/>
              <a:t>Prior </a:t>
            </a:r>
            <a:r>
              <a:rPr spc="-30" dirty="0"/>
              <a:t>to </a:t>
            </a:r>
            <a:r>
              <a:rPr dirty="0"/>
              <a:t>British</a:t>
            </a:r>
            <a:r>
              <a:rPr spc="-80" dirty="0"/>
              <a:t> </a:t>
            </a:r>
            <a:r>
              <a:rPr dirty="0"/>
              <a:t>Rule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613"/>
            <a:ext cx="7994015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Before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Britishers took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over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India,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there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were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Hindu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Muslims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rulers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who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used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exploit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India.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Furthermore,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India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strongly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believed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in: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caste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systems,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multiple  religions,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superstitions,</a:t>
            </a:r>
            <a:r>
              <a:rPr sz="28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etc.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>
              <a:latin typeface="Carlito"/>
              <a:cs typeface="Carlito"/>
            </a:endParaRPr>
          </a:p>
          <a:p>
            <a:pPr marL="12700" marR="18478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James Mill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felt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that only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British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rule could civilise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India  and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teach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them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manners,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arts and</a:t>
            </a:r>
            <a:r>
              <a:rPr sz="2800" spc="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laws.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dirty="0"/>
              <a:t>Indian </a:t>
            </a:r>
            <a:r>
              <a:rPr spc="-15" dirty="0"/>
              <a:t>History</a:t>
            </a:r>
            <a:r>
              <a:rPr spc="-50" dirty="0"/>
              <a:t> </a:t>
            </a:r>
            <a:r>
              <a:rPr spc="-10" dirty="0"/>
              <a:t>Classification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79423"/>
            <a:ext cx="7115809" cy="178117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  <a:tab pos="3256279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Ancient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History	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–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4000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B.C.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–</a:t>
            </a:r>
            <a:r>
              <a:rPr sz="32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A.D.500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520827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Medieval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History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–</a:t>
            </a:r>
            <a:r>
              <a:rPr sz="32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A.D.</a:t>
            </a:r>
            <a:r>
              <a:rPr sz="32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500	–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A.D.</a:t>
            </a:r>
            <a:r>
              <a:rPr sz="32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1500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323342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Modern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History	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–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A.D.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1500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–</a:t>
            </a:r>
            <a:r>
              <a:rPr sz="32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Present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495" y="3357371"/>
            <a:ext cx="8020811" cy="3322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416432"/>
            <a:ext cx="81749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161655" algn="l"/>
              </a:tabLst>
            </a:pPr>
            <a:r>
              <a:rPr u="none" spc="-5" dirty="0"/>
              <a:t>T</a:t>
            </a:r>
            <a:r>
              <a:rPr spc="-5" dirty="0"/>
              <a:t>ime</a:t>
            </a:r>
            <a:r>
              <a:rPr spc="-80" dirty="0"/>
              <a:t> </a:t>
            </a:r>
            <a:r>
              <a:rPr spc="-15" dirty="0"/>
              <a:t>notation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209878"/>
            <a:ext cx="7811134" cy="2806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terms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Anno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Domini (AD)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before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Christ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(BC)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used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label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or number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years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the Julian and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Gregorian</a:t>
            </a:r>
            <a:r>
              <a:rPr sz="2400" spc="-10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Calendars.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300">
              <a:latin typeface="Carlito"/>
              <a:cs typeface="Carlito"/>
            </a:endParaRPr>
          </a:p>
          <a:p>
            <a:pPr marL="12700" marR="14986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term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Anno Domini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(A.D.)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Medieval Latin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means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“in 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year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Carlito"/>
                <a:cs typeface="Carlito"/>
              </a:rPr>
              <a:t>Lord”.</a:t>
            </a:r>
            <a:endParaRPr sz="2400">
              <a:latin typeface="Carlito"/>
              <a:cs typeface="Carlito"/>
            </a:endParaRPr>
          </a:p>
          <a:p>
            <a:pPr marL="12700" marR="46863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The term </a:t>
            </a: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Before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Christ (B.C.)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 epoch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used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dating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years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prior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estimated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birth of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Jesus.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9976" y="4104132"/>
            <a:ext cx="8055864" cy="2537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242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95"/>
              </a:spcBef>
              <a:tabLst>
                <a:tab pos="8141334" algn="l"/>
              </a:tabLst>
            </a:pPr>
            <a:r>
              <a:rPr sz="4000" spc="-10" dirty="0"/>
              <a:t>Modern </a:t>
            </a:r>
            <a:r>
              <a:rPr sz="4000" spc="-5" dirty="0"/>
              <a:t>period </a:t>
            </a:r>
            <a:r>
              <a:rPr sz="4000" spc="-15" dirty="0"/>
              <a:t>changed </a:t>
            </a:r>
            <a:r>
              <a:rPr sz="4000" spc="-25" dirty="0"/>
              <a:t>to</a:t>
            </a:r>
            <a:r>
              <a:rPr sz="4000" spc="55" dirty="0"/>
              <a:t> </a:t>
            </a:r>
            <a:r>
              <a:rPr sz="4000" spc="-10" dirty="0"/>
              <a:t>Colonial	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103223"/>
            <a:ext cx="7890509" cy="3802379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2650" spc="5" dirty="0">
                <a:solidFill>
                  <a:srgbClr val="FFFFFF"/>
                </a:solidFill>
                <a:latin typeface="Carlito"/>
                <a:cs typeface="Carlito"/>
              </a:rPr>
              <a:t>Modern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period is </a:t>
            </a:r>
            <a:r>
              <a:rPr sz="2650" spc="-10" dirty="0">
                <a:solidFill>
                  <a:srgbClr val="FFFFFF"/>
                </a:solidFill>
                <a:latin typeface="Carlito"/>
                <a:cs typeface="Carlito"/>
              </a:rPr>
              <a:t>related to </a:t>
            </a:r>
            <a:r>
              <a:rPr sz="2650" spc="-5" dirty="0">
                <a:solidFill>
                  <a:srgbClr val="FFFFFF"/>
                </a:solidFill>
                <a:latin typeface="Carlito"/>
                <a:cs typeface="Carlito"/>
              </a:rPr>
              <a:t>growth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of all </a:t>
            </a:r>
            <a:r>
              <a:rPr sz="2650" spc="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650" spc="-15" dirty="0">
                <a:solidFill>
                  <a:srgbClr val="FFFFFF"/>
                </a:solidFill>
                <a:latin typeface="Carlito"/>
                <a:cs typeface="Carlito"/>
              </a:rPr>
              <a:t>forces</a:t>
            </a:r>
            <a:r>
              <a:rPr sz="265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endParaRPr sz="2650">
              <a:latin typeface="Carlito"/>
              <a:cs typeface="Carlito"/>
            </a:endParaRPr>
          </a:p>
          <a:p>
            <a:pPr marL="12700" marR="205740">
              <a:lnSpc>
                <a:spcPct val="106100"/>
              </a:lnSpc>
              <a:spcBef>
                <a:spcPts val="1075"/>
              </a:spcBef>
            </a:pP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modernism. </a:t>
            </a:r>
            <a:r>
              <a:rPr sz="2650" spc="5" dirty="0">
                <a:solidFill>
                  <a:srgbClr val="FFFFFF"/>
                </a:solidFill>
                <a:latin typeface="Carlito"/>
                <a:cs typeface="Carlito"/>
              </a:rPr>
              <a:t>But under the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British </a:t>
            </a:r>
            <a:r>
              <a:rPr sz="2650" spc="5" dirty="0">
                <a:solidFill>
                  <a:srgbClr val="FFFFFF"/>
                </a:solidFill>
                <a:latin typeface="Carlito"/>
                <a:cs typeface="Carlito"/>
              </a:rPr>
              <a:t>rule,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people </a:t>
            </a:r>
            <a:r>
              <a:rPr sz="2650" spc="-15" dirty="0">
                <a:solidFill>
                  <a:srgbClr val="FFFFFF"/>
                </a:solidFill>
                <a:latin typeface="Carlito"/>
                <a:cs typeface="Carlito"/>
              </a:rPr>
              <a:t>were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not  </a:t>
            </a:r>
            <a:r>
              <a:rPr sz="2650" spc="-5" dirty="0">
                <a:solidFill>
                  <a:srgbClr val="FFFFFF"/>
                </a:solidFill>
                <a:latin typeface="Carlito"/>
                <a:cs typeface="Carlito"/>
              </a:rPr>
              <a:t>getting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modernised. </a:t>
            </a:r>
            <a:r>
              <a:rPr sz="2650" spc="-20" dirty="0">
                <a:solidFill>
                  <a:srgbClr val="FFFFFF"/>
                </a:solidFill>
                <a:latin typeface="Carlito"/>
                <a:cs typeface="Carlito"/>
              </a:rPr>
              <a:t>Therefore </a:t>
            </a:r>
            <a:r>
              <a:rPr sz="2650" spc="5" dirty="0">
                <a:solidFill>
                  <a:srgbClr val="FFFFFF"/>
                </a:solidFill>
                <a:latin typeface="Carlito"/>
                <a:cs typeface="Carlito"/>
              </a:rPr>
              <a:t>the name changed </a:t>
            </a:r>
            <a:r>
              <a:rPr sz="2650" spc="-10" dirty="0">
                <a:solidFill>
                  <a:srgbClr val="FFFFFF"/>
                </a:solidFill>
                <a:latin typeface="Carlito"/>
                <a:cs typeface="Carlito"/>
              </a:rPr>
              <a:t>to 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Colonial</a:t>
            </a:r>
            <a:r>
              <a:rPr sz="265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period.</a:t>
            </a:r>
            <a:endParaRPr sz="26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>
              <a:latin typeface="Carlito"/>
              <a:cs typeface="Carlito"/>
            </a:endParaRPr>
          </a:p>
          <a:p>
            <a:pPr marL="12700" marR="5080" algn="just">
              <a:lnSpc>
                <a:spcPct val="100800"/>
              </a:lnSpc>
            </a:pPr>
            <a:r>
              <a:rPr sz="2650" spc="10" dirty="0">
                <a:solidFill>
                  <a:srgbClr val="FFFFFF"/>
                </a:solidFill>
                <a:latin typeface="Carlito"/>
                <a:cs typeface="Carlito"/>
              </a:rPr>
              <a:t>When </a:t>
            </a:r>
            <a:r>
              <a:rPr sz="2650" spc="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650" spc="-5" dirty="0">
                <a:solidFill>
                  <a:srgbClr val="FFFFFF"/>
                </a:solidFill>
                <a:latin typeface="Carlito"/>
                <a:cs typeface="Carlito"/>
              </a:rPr>
              <a:t>subjugation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650" spc="5" dirty="0">
                <a:solidFill>
                  <a:srgbClr val="FFFFFF"/>
                </a:solidFill>
                <a:latin typeface="Carlito"/>
                <a:cs typeface="Carlito"/>
              </a:rPr>
              <a:t>one </a:t>
            </a:r>
            <a:r>
              <a:rPr sz="2650" spc="-5" dirty="0">
                <a:solidFill>
                  <a:srgbClr val="FFFFFF"/>
                </a:solidFill>
                <a:latin typeface="Carlito"/>
                <a:cs typeface="Carlito"/>
              </a:rPr>
              <a:t>country </a:t>
            </a:r>
            <a:r>
              <a:rPr sz="2650" spc="5" dirty="0">
                <a:solidFill>
                  <a:srgbClr val="FFFFFF"/>
                </a:solidFill>
                <a:latin typeface="Carlito"/>
                <a:cs typeface="Carlito"/>
              </a:rPr>
              <a:t>by another leads</a:t>
            </a:r>
            <a:r>
              <a:rPr sz="2650" spc="-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50" spc="-15" dirty="0">
                <a:solidFill>
                  <a:srgbClr val="FFFFFF"/>
                </a:solidFill>
                <a:latin typeface="Carlito"/>
                <a:cs typeface="Carlito"/>
              </a:rPr>
              <a:t>to  </a:t>
            </a:r>
            <a:r>
              <a:rPr sz="2650" spc="-5" dirty="0">
                <a:solidFill>
                  <a:srgbClr val="FFFFFF"/>
                </a:solidFill>
                <a:latin typeface="Carlito"/>
                <a:cs typeface="Carlito"/>
              </a:rPr>
              <a:t>political, economic,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social </a:t>
            </a:r>
            <a:r>
              <a:rPr sz="2650" spc="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650" spc="-5" dirty="0">
                <a:solidFill>
                  <a:srgbClr val="FFFFFF"/>
                </a:solidFill>
                <a:latin typeface="Carlito"/>
                <a:cs typeface="Carlito"/>
              </a:rPr>
              <a:t>cultural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changes </a:t>
            </a:r>
            <a:r>
              <a:rPr sz="2650" spc="5" dirty="0">
                <a:solidFill>
                  <a:srgbClr val="FFFFFF"/>
                </a:solidFill>
                <a:latin typeface="Carlito"/>
                <a:cs typeface="Carlito"/>
              </a:rPr>
              <a:t>this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650" spc="5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2650" spc="-5" dirty="0">
                <a:solidFill>
                  <a:srgbClr val="FFFFFF"/>
                </a:solidFill>
                <a:latin typeface="Carlito"/>
                <a:cs typeface="Carlito"/>
              </a:rPr>
              <a:t>process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265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50" dirty="0">
                <a:solidFill>
                  <a:srgbClr val="FFFFFF"/>
                </a:solidFill>
                <a:latin typeface="Carlito"/>
                <a:cs typeface="Carlito"/>
              </a:rPr>
              <a:t>Colonisation.</a:t>
            </a:r>
            <a:endParaRPr sz="265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spc="-15" dirty="0"/>
              <a:t>Sources </a:t>
            </a:r>
            <a:r>
              <a:rPr dirty="0"/>
              <a:t>of </a:t>
            </a:r>
            <a:r>
              <a:rPr spc="-5" dirty="0"/>
              <a:t>writing</a:t>
            </a:r>
            <a:r>
              <a:rPr spc="-60" dirty="0"/>
              <a:t> </a:t>
            </a:r>
            <a:r>
              <a:rPr spc="-15" dirty="0"/>
              <a:t>history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3661"/>
            <a:ext cx="7875905" cy="456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0205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Sources that historians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use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writing about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last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250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years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on 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Indian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history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includes: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527685" marR="5080" indent="-515620">
              <a:lnSpc>
                <a:spcPct val="100000"/>
              </a:lnSpc>
              <a:tabLst>
                <a:tab pos="527685" algn="l"/>
              </a:tabLst>
            </a:pP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1)	Official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records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the British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Administration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-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British,  the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act of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writing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crucial.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So every plan, policy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agreement was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writing.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This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led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administrative</a:t>
            </a:r>
            <a:r>
              <a:rPr sz="24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culture  of memos, noting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reports.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Carlito"/>
              <a:cs typeface="Carlito"/>
            </a:endParaRPr>
          </a:p>
          <a:p>
            <a:pPr marL="527685" marR="39370" algn="just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British also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kept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all the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documents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preserved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record 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room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attached 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all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administrative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institutions. 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Moreover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these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documents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were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written by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calligraphists, 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who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specialised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the art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beautiful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writing.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spc="-15" dirty="0"/>
              <a:t>Sources </a:t>
            </a:r>
            <a:r>
              <a:rPr dirty="0"/>
              <a:t>of </a:t>
            </a:r>
            <a:r>
              <a:rPr spc="-5" dirty="0"/>
              <a:t>writing</a:t>
            </a:r>
            <a:r>
              <a:rPr spc="-60" dirty="0"/>
              <a:t> </a:t>
            </a:r>
            <a:r>
              <a:rPr spc="-15" dirty="0"/>
              <a:t>history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6270" y="1570482"/>
            <a:ext cx="3773804" cy="3830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19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National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archives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2400" b="1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India,  Delhi</a:t>
            </a: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(1920s)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50800" marR="4318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It is a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record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room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where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all  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documents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letters  from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government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24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various 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administrators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have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been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arranged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per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dates from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18</a:t>
            </a:r>
            <a:r>
              <a:rPr sz="2400" spc="-7" baseline="24305" dirty="0">
                <a:solidFill>
                  <a:srgbClr val="FFFFFF"/>
                </a:solidFill>
                <a:latin typeface="Carlito"/>
                <a:cs typeface="Carlito"/>
              </a:rPr>
              <a:t>th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century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are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preserved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good</a:t>
            </a:r>
            <a:r>
              <a:rPr sz="2400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conditions.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29100" y="1557527"/>
            <a:ext cx="4407408" cy="4607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spc="-15" dirty="0"/>
              <a:t>Synopsis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52626"/>
            <a:ext cx="4476115" cy="551370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Introduction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Meaning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Caste</a:t>
            </a:r>
            <a:r>
              <a:rPr sz="20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system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Character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name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James</a:t>
            </a:r>
            <a:r>
              <a:rPr sz="20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Rennel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Britannica/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East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India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Company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History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referred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as a span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time.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Criteria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select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set of</a:t>
            </a:r>
            <a:r>
              <a:rPr sz="2000" spc="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dates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Warren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Hastings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Criteria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20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periodise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Prior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British</a:t>
            </a:r>
            <a:r>
              <a:rPr sz="20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Rule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Classification of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Indian</a:t>
            </a:r>
            <a:r>
              <a:rPr sz="20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history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Time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notation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Change of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modern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period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20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colonial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Sources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writing</a:t>
            </a:r>
            <a:r>
              <a:rPr sz="20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history</a:t>
            </a:r>
            <a:endParaRPr sz="200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What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official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record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do not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tell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spc="-15" dirty="0"/>
              <a:t>Sources </a:t>
            </a:r>
            <a:r>
              <a:rPr dirty="0"/>
              <a:t>of </a:t>
            </a:r>
            <a:r>
              <a:rPr spc="-5" dirty="0"/>
              <a:t>writing</a:t>
            </a:r>
            <a:r>
              <a:rPr spc="-60" dirty="0"/>
              <a:t> </a:t>
            </a:r>
            <a:r>
              <a:rPr spc="-15" dirty="0"/>
              <a:t>history	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8780" marR="427355" indent="-3429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2) </a:t>
            </a:r>
            <a:r>
              <a:rPr b="1" spc="-5" dirty="0">
                <a:latin typeface="Carlito"/>
                <a:cs typeface="Carlito"/>
              </a:rPr>
              <a:t>Conducting </a:t>
            </a:r>
            <a:r>
              <a:rPr b="1" spc="-10" dirty="0">
                <a:latin typeface="Carlito"/>
                <a:cs typeface="Carlito"/>
              </a:rPr>
              <a:t>surveys </a:t>
            </a:r>
            <a:r>
              <a:rPr b="1" spc="-5" dirty="0">
                <a:latin typeface="Carlito"/>
                <a:cs typeface="Carlito"/>
              </a:rPr>
              <a:t>- </a:t>
            </a:r>
            <a:r>
              <a:rPr spc="-10" dirty="0"/>
              <a:t>Conducting </a:t>
            </a:r>
            <a:r>
              <a:rPr spc="-15" dirty="0"/>
              <a:t>surveys was  </a:t>
            </a:r>
            <a:r>
              <a:rPr spc="-10" dirty="0"/>
              <a:t>common under colonial </a:t>
            </a:r>
            <a:r>
              <a:rPr spc="-15" dirty="0"/>
              <a:t>administration. </a:t>
            </a:r>
            <a:r>
              <a:rPr spc="-5" dirty="0"/>
              <a:t>The British  </a:t>
            </a:r>
            <a:r>
              <a:rPr spc="-15" dirty="0"/>
              <a:t>believed </a:t>
            </a:r>
            <a:r>
              <a:rPr spc="-10" dirty="0"/>
              <a:t>that </a:t>
            </a:r>
            <a:r>
              <a:rPr spc="-5" dirty="0"/>
              <a:t>a </a:t>
            </a:r>
            <a:r>
              <a:rPr spc="-10" dirty="0"/>
              <a:t>country had </a:t>
            </a:r>
            <a:r>
              <a:rPr spc="-20" dirty="0"/>
              <a:t>to </a:t>
            </a:r>
            <a:r>
              <a:rPr spc="-5" dirty="0"/>
              <a:t>be </a:t>
            </a:r>
            <a:r>
              <a:rPr spc="-15" dirty="0"/>
              <a:t>properly </a:t>
            </a:r>
            <a:r>
              <a:rPr spc="-5" dirty="0"/>
              <a:t>known  </a:t>
            </a:r>
            <a:r>
              <a:rPr spc="-25" dirty="0"/>
              <a:t>before </a:t>
            </a:r>
            <a:r>
              <a:rPr spc="-5" dirty="0"/>
              <a:t>it </a:t>
            </a:r>
            <a:r>
              <a:rPr spc="-10" dirty="0"/>
              <a:t>could </a:t>
            </a:r>
            <a:r>
              <a:rPr spc="-5" dirty="0"/>
              <a:t>be </a:t>
            </a:r>
            <a:r>
              <a:rPr b="1" spc="-15" dirty="0">
                <a:latin typeface="Carlito"/>
                <a:cs typeface="Carlito"/>
              </a:rPr>
              <a:t>effectively</a:t>
            </a:r>
            <a:r>
              <a:rPr b="1" spc="90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administered.</a:t>
            </a:r>
          </a:p>
          <a:p>
            <a:pPr marL="17780"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398780" marR="55880">
              <a:lnSpc>
                <a:spcPct val="100000"/>
              </a:lnSpc>
              <a:spcBef>
                <a:spcPts val="5"/>
              </a:spcBef>
            </a:pPr>
            <a:r>
              <a:rPr spc="-15" dirty="0"/>
              <a:t>By </a:t>
            </a:r>
            <a:r>
              <a:rPr spc="-5" dirty="0"/>
              <a:t>the early 19</a:t>
            </a:r>
            <a:r>
              <a:rPr sz="2775" spc="-7" baseline="25525" dirty="0"/>
              <a:t>th </a:t>
            </a:r>
            <a:r>
              <a:rPr sz="2800" spc="-35" dirty="0"/>
              <a:t>century, </a:t>
            </a:r>
            <a:r>
              <a:rPr sz="2800" spc="-15" dirty="0"/>
              <a:t>detailed surveys </a:t>
            </a:r>
            <a:r>
              <a:rPr sz="2800" spc="-20" dirty="0"/>
              <a:t>were </a:t>
            </a:r>
            <a:r>
              <a:rPr sz="2800" spc="-10" dirty="0"/>
              <a:t>being  </a:t>
            </a:r>
            <a:r>
              <a:rPr sz="2800" spc="-5" dirty="0"/>
              <a:t>carried </a:t>
            </a:r>
            <a:r>
              <a:rPr sz="2800" spc="-10" dirty="0"/>
              <a:t>out </a:t>
            </a:r>
            <a:r>
              <a:rPr sz="2800" spc="-20" dirty="0"/>
              <a:t>to </a:t>
            </a:r>
            <a:r>
              <a:rPr sz="2800" b="1" spc="-5" dirty="0">
                <a:latin typeface="Carlito"/>
                <a:cs typeface="Carlito"/>
              </a:rPr>
              <a:t>map the </a:t>
            </a:r>
            <a:r>
              <a:rPr sz="2800" b="1" spc="-15" dirty="0">
                <a:latin typeface="Carlito"/>
                <a:cs typeface="Carlito"/>
              </a:rPr>
              <a:t>entire</a:t>
            </a:r>
            <a:r>
              <a:rPr sz="2800" b="1" spc="95" dirty="0">
                <a:latin typeface="Carlito"/>
                <a:cs typeface="Carlito"/>
              </a:rPr>
              <a:t> </a:t>
            </a:r>
            <a:r>
              <a:rPr sz="2800" b="1" spc="-30" dirty="0">
                <a:latin typeface="Carlito"/>
                <a:cs typeface="Carlito"/>
              </a:rPr>
              <a:t>country.</a:t>
            </a:r>
            <a:endParaRPr sz="2800">
              <a:latin typeface="Carlito"/>
              <a:cs typeface="Carlito"/>
            </a:endParaRPr>
          </a:p>
          <a:p>
            <a:pPr marL="17780">
              <a:lnSpc>
                <a:spcPct val="100000"/>
              </a:lnSpc>
              <a:spcBef>
                <a:spcPts val="5"/>
              </a:spcBef>
            </a:pPr>
            <a:endParaRPr sz="3850">
              <a:latin typeface="Carlito"/>
              <a:cs typeface="Carlito"/>
            </a:endParaRPr>
          </a:p>
          <a:p>
            <a:pPr marL="398780">
              <a:lnSpc>
                <a:spcPct val="100000"/>
              </a:lnSpc>
            </a:pPr>
            <a:r>
              <a:rPr spc="-20" dirty="0"/>
              <a:t>For </a:t>
            </a:r>
            <a:r>
              <a:rPr spc="-10" dirty="0"/>
              <a:t>Example: </a:t>
            </a:r>
            <a:r>
              <a:rPr spc="-25" dirty="0"/>
              <a:t>forest </a:t>
            </a:r>
            <a:r>
              <a:rPr spc="-40" dirty="0"/>
              <a:t>survey, </a:t>
            </a:r>
            <a:r>
              <a:rPr spc="-10" dirty="0"/>
              <a:t>zoological </a:t>
            </a:r>
            <a:r>
              <a:rPr spc="-40" dirty="0"/>
              <a:t>survey,</a:t>
            </a:r>
            <a:r>
              <a:rPr spc="145" dirty="0"/>
              <a:t> </a:t>
            </a:r>
            <a:r>
              <a:rPr spc="-15" dirty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spc="-15" dirty="0"/>
              <a:t>What </a:t>
            </a:r>
            <a:r>
              <a:rPr dirty="0"/>
              <a:t>official </a:t>
            </a:r>
            <a:r>
              <a:rPr spc="-20" dirty="0"/>
              <a:t>records </a:t>
            </a:r>
            <a:r>
              <a:rPr dirty="0"/>
              <a:t>do not</a:t>
            </a:r>
            <a:r>
              <a:rPr spc="-80" dirty="0"/>
              <a:t> </a:t>
            </a:r>
            <a:r>
              <a:rPr spc="-20" dirty="0"/>
              <a:t>tell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279398"/>
            <a:ext cx="7960995" cy="378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AutoNum type="arabicParenR"/>
              <a:tabLst>
                <a:tab pos="383540" algn="l"/>
              </a:tabLst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Records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do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not tell what other people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the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country 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felt.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Carlito"/>
              <a:buAutoNum type="arabicParenR"/>
            </a:pPr>
            <a:endParaRPr sz="3850">
              <a:latin typeface="Carlito"/>
              <a:cs typeface="Carlito"/>
            </a:endParaRPr>
          </a:p>
          <a:p>
            <a:pPr marL="12700" marR="32384">
              <a:lnSpc>
                <a:spcPct val="100000"/>
              </a:lnSpc>
              <a:buAutoNum type="arabicParenR"/>
              <a:tabLst>
                <a:tab pos="383540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Only dairies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people,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travellers,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autobiographies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important personalities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can tell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about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literate</a:t>
            </a:r>
            <a:r>
              <a:rPr sz="2800" spc="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people.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Carlito"/>
              <a:buAutoNum type="arabicParenR"/>
            </a:pPr>
            <a:endParaRPr sz="3850">
              <a:latin typeface="Carlito"/>
              <a:cs typeface="Carlito"/>
            </a:endParaRPr>
          </a:p>
          <a:p>
            <a:pPr marL="12700" marR="314325">
              <a:lnSpc>
                <a:spcPct val="100000"/>
              </a:lnSpc>
              <a:buAutoNum type="arabicParenR"/>
              <a:tabLst>
                <a:tab pos="383540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No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record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the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history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available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Tribals,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peasants, 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workers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or the</a:t>
            </a:r>
            <a:r>
              <a:rPr sz="2800" spc="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65" dirty="0">
                <a:solidFill>
                  <a:srgbClr val="FFFFFF"/>
                </a:solidFill>
                <a:latin typeface="Carlito"/>
                <a:cs typeface="Carlito"/>
              </a:rPr>
              <a:t>poor.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Question?</a:t>
            </a:r>
            <a:br>
              <a:rPr lang="en-US" dirty="0" smtClean="0"/>
            </a:br>
            <a:r>
              <a:rPr lang="en-US" dirty="0" smtClean="0"/>
              <a:t>Thank You!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 </a:t>
            </a:r>
            <a:r>
              <a:rPr lang="en-US" u="sng" dirty="0" smtClean="0">
                <a:hlinkClick r:id="rId2"/>
              </a:rPr>
              <a:t>Let us see this </a:t>
            </a:r>
            <a:r>
              <a:rPr lang="en-US" u="sng" dirty="0" err="1" smtClean="0">
                <a:hlinkClick r:id="rId2"/>
              </a:rPr>
              <a:t>vedeo</a:t>
            </a:r>
            <a:r>
              <a:rPr lang="en-US" u="sng" dirty="0" smtClean="0">
                <a:hlinkClick r:id="rId2"/>
              </a:rPr>
              <a:t> clip</a:t>
            </a:r>
            <a:r>
              <a:rPr lang="en-US" dirty="0" smtClean="0">
                <a:hlinkClick r:id="rId2"/>
              </a:rPr>
              <a:t>.</a:t>
            </a: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https://www.youtube.com/watch?v=FHCz2WdfWKY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spc="-10" dirty="0"/>
              <a:t>Introduction </a:t>
            </a:r>
            <a:r>
              <a:rPr spc="-30" dirty="0"/>
              <a:t>to</a:t>
            </a:r>
            <a:r>
              <a:rPr spc="-60" dirty="0"/>
              <a:t> </a:t>
            </a:r>
            <a:r>
              <a:rPr spc="-15" dirty="0"/>
              <a:t>History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79398"/>
            <a:ext cx="7836534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History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is the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study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past events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it is much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more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than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memorising</a:t>
            </a:r>
            <a:r>
              <a:rPr sz="28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dates.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50">
              <a:latin typeface="Carlito"/>
              <a:cs typeface="Carlito"/>
            </a:endParaRPr>
          </a:p>
          <a:p>
            <a:pPr marL="12700" marR="58928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this lesson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will learn: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“how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did it happen”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, 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“when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did it happen”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b="1" spc="-15" dirty="0">
                <a:solidFill>
                  <a:srgbClr val="FFFFFF"/>
                </a:solidFill>
                <a:latin typeface="Carlito"/>
                <a:cs typeface="Carlito"/>
              </a:rPr>
              <a:t>“where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did it</a:t>
            </a:r>
            <a:r>
              <a:rPr sz="2800" b="1" spc="10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35" dirty="0">
                <a:solidFill>
                  <a:srgbClr val="FFFFFF"/>
                </a:solidFill>
                <a:latin typeface="Carlito"/>
                <a:cs typeface="Carlito"/>
              </a:rPr>
              <a:t>happen”.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495" y="3717035"/>
            <a:ext cx="8097011" cy="2991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spc="-5" dirty="0"/>
              <a:t>Meaning </a:t>
            </a:r>
            <a:r>
              <a:rPr spc="-10" dirty="0"/>
              <a:t>of</a:t>
            </a:r>
            <a:r>
              <a:rPr spc="-55" dirty="0"/>
              <a:t> </a:t>
            </a:r>
            <a:r>
              <a:rPr spc="-15" dirty="0"/>
              <a:t>History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348232"/>
            <a:ext cx="3977004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History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about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changes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that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occur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over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time.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>
              <a:latin typeface="Carlito"/>
              <a:cs typeface="Carlito"/>
            </a:endParaRPr>
          </a:p>
          <a:p>
            <a:pPr marL="12700" marR="199390">
              <a:lnSpc>
                <a:spcPct val="100000"/>
              </a:lnSpc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I.e., finding how things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were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the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past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how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things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have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changed.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1703" y="1418844"/>
            <a:ext cx="3384804" cy="4568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865"/>
              </a:spcBef>
              <a:tabLst>
                <a:tab pos="8141334" algn="l"/>
              </a:tabLst>
            </a:pPr>
            <a:r>
              <a:rPr spc="-25" dirty="0"/>
              <a:t>Caste </a:t>
            </a:r>
            <a:r>
              <a:rPr spc="-35" dirty="0"/>
              <a:t>System </a:t>
            </a:r>
            <a:r>
              <a:rPr dirty="0"/>
              <a:t>in</a:t>
            </a:r>
            <a:r>
              <a:rPr spc="-55" dirty="0"/>
              <a:t> </a:t>
            </a:r>
            <a:r>
              <a:rPr dirty="0"/>
              <a:t>Hinduism	</a:t>
            </a:r>
          </a:p>
          <a:p>
            <a:pPr marL="53975">
              <a:lnSpc>
                <a:spcPct val="100000"/>
              </a:lnSpc>
              <a:spcBef>
                <a:spcPts val="565"/>
              </a:spcBef>
            </a:pPr>
            <a:r>
              <a:rPr sz="3200" b="0" u="none" spc="-10" dirty="0">
                <a:latin typeface="Carlito"/>
                <a:cs typeface="Carlito"/>
              </a:rPr>
              <a:t>There </a:t>
            </a:r>
            <a:r>
              <a:rPr sz="3200" b="0" u="none" spc="-15" dirty="0">
                <a:latin typeface="Carlito"/>
                <a:cs typeface="Carlito"/>
              </a:rPr>
              <a:t>are </a:t>
            </a:r>
            <a:r>
              <a:rPr sz="3200" b="0" u="none" dirty="0">
                <a:latin typeface="Carlito"/>
                <a:cs typeface="Carlito"/>
              </a:rPr>
              <a:t>5 types of </a:t>
            </a:r>
            <a:r>
              <a:rPr sz="3200" b="0" u="none" spc="-25" dirty="0">
                <a:latin typeface="Carlito"/>
                <a:cs typeface="Carlito"/>
              </a:rPr>
              <a:t>caste </a:t>
            </a:r>
            <a:r>
              <a:rPr sz="3200" b="0" u="none" spc="-5" dirty="0">
                <a:latin typeface="Carlito"/>
                <a:cs typeface="Carlito"/>
              </a:rPr>
              <a:t>in</a:t>
            </a:r>
            <a:r>
              <a:rPr sz="3200" b="0" u="none" dirty="0">
                <a:latin typeface="Carlito"/>
                <a:cs typeface="Carlito"/>
              </a:rPr>
              <a:t> </a:t>
            </a:r>
            <a:r>
              <a:rPr sz="3200" b="0" u="none" spc="-5" dirty="0">
                <a:latin typeface="Carlito"/>
                <a:cs typeface="Carlito"/>
              </a:rPr>
              <a:t>Hinduism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1123" y="1886711"/>
            <a:ext cx="7993380" cy="4738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6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5"/>
              </a:spcBef>
              <a:tabLst>
                <a:tab pos="8141334" algn="l"/>
              </a:tabLst>
            </a:pPr>
            <a:r>
              <a:rPr dirty="0"/>
              <a:t>James</a:t>
            </a:r>
            <a:r>
              <a:rPr spc="-100" dirty="0"/>
              <a:t> </a:t>
            </a:r>
            <a:r>
              <a:rPr spc="-15" dirty="0"/>
              <a:t>Rennel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20114"/>
            <a:ext cx="4832985" cy="3976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born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Dec 3, 1742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England 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died on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March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29,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1830.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12700" marR="67945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leading British</a:t>
            </a:r>
            <a:r>
              <a:rPr sz="2400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Geographer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his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time.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constructed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first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nearly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accurate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map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24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India.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12700" marR="4064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He joined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East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India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Company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became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Surveyor General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Bengal  (1764-77)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48755" y="1406652"/>
            <a:ext cx="2587752" cy="3096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412894"/>
            <a:ext cx="8103234" cy="197167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8089900" algn="l"/>
              </a:tabLst>
            </a:pPr>
            <a:r>
              <a:rPr sz="4000" spc="-15" dirty="0"/>
              <a:t>Britannica/East </a:t>
            </a:r>
            <a:r>
              <a:rPr sz="4000" spc="-5" dirty="0"/>
              <a:t>India</a:t>
            </a:r>
            <a:r>
              <a:rPr sz="4000" spc="25" dirty="0"/>
              <a:t> </a:t>
            </a:r>
            <a:r>
              <a:rPr sz="4000" spc="-20" dirty="0"/>
              <a:t>Company	</a:t>
            </a:r>
            <a:endParaRPr sz="4000"/>
          </a:p>
          <a:p>
            <a:pPr marL="84455" marR="379095" algn="just">
              <a:lnSpc>
                <a:spcPct val="90000"/>
              </a:lnSpc>
              <a:spcBef>
                <a:spcPts val="795"/>
              </a:spcBef>
            </a:pPr>
            <a:r>
              <a:rPr sz="2800" b="0" u="none" spc="-10" dirty="0">
                <a:latin typeface="Carlito"/>
                <a:cs typeface="Carlito"/>
              </a:rPr>
              <a:t>English </a:t>
            </a:r>
            <a:r>
              <a:rPr sz="2800" b="0" u="none" spc="-20" dirty="0">
                <a:latin typeface="Carlito"/>
                <a:cs typeface="Carlito"/>
              </a:rPr>
              <a:t>company formed </a:t>
            </a:r>
            <a:r>
              <a:rPr sz="2800" b="0" u="none" spc="-25" dirty="0">
                <a:latin typeface="Carlito"/>
                <a:cs typeface="Carlito"/>
              </a:rPr>
              <a:t>for </a:t>
            </a:r>
            <a:r>
              <a:rPr sz="2800" b="0" u="none" spc="-5" dirty="0">
                <a:latin typeface="Carlito"/>
                <a:cs typeface="Carlito"/>
              </a:rPr>
              <a:t>the </a:t>
            </a:r>
            <a:r>
              <a:rPr sz="2800" b="0" u="none" spc="-15" dirty="0">
                <a:latin typeface="Carlito"/>
                <a:cs typeface="Carlito"/>
              </a:rPr>
              <a:t>exploitation </a:t>
            </a:r>
            <a:r>
              <a:rPr sz="2800" b="0" u="none" spc="-5" dirty="0">
                <a:latin typeface="Carlito"/>
                <a:cs typeface="Carlito"/>
              </a:rPr>
              <a:t>of </a:t>
            </a:r>
            <a:r>
              <a:rPr sz="2800" b="0" u="none" spc="-15" dirty="0">
                <a:latin typeface="Carlito"/>
                <a:cs typeface="Carlito"/>
              </a:rPr>
              <a:t>trade  </a:t>
            </a:r>
            <a:r>
              <a:rPr sz="2800" b="0" u="none" spc="-5" dirty="0">
                <a:latin typeface="Carlito"/>
                <a:cs typeface="Carlito"/>
              </a:rPr>
              <a:t>with </a:t>
            </a:r>
            <a:r>
              <a:rPr sz="2800" b="0" u="none" spc="-25" dirty="0">
                <a:latin typeface="Carlito"/>
                <a:cs typeface="Carlito"/>
              </a:rPr>
              <a:t>East </a:t>
            </a:r>
            <a:r>
              <a:rPr sz="2800" b="0" u="none" spc="-5" dirty="0">
                <a:latin typeface="Carlito"/>
                <a:cs typeface="Carlito"/>
              </a:rPr>
              <a:t>and </a:t>
            </a:r>
            <a:r>
              <a:rPr sz="2800" b="0" u="none" spc="-15" dirty="0">
                <a:latin typeface="Carlito"/>
                <a:cs typeface="Carlito"/>
              </a:rPr>
              <a:t>Southeast </a:t>
            </a:r>
            <a:r>
              <a:rPr sz="2800" b="0" u="none" spc="-5" dirty="0">
                <a:latin typeface="Carlito"/>
                <a:cs typeface="Carlito"/>
              </a:rPr>
              <a:t>Asia and India. </a:t>
            </a:r>
            <a:r>
              <a:rPr sz="2800" b="0" u="none" spc="-20" dirty="0">
                <a:latin typeface="Carlito"/>
                <a:cs typeface="Carlito"/>
              </a:rPr>
              <a:t>Incorporated  </a:t>
            </a:r>
            <a:r>
              <a:rPr sz="2800" b="0" u="none" spc="-15" dirty="0">
                <a:latin typeface="Carlito"/>
                <a:cs typeface="Carlito"/>
              </a:rPr>
              <a:t>by </a:t>
            </a:r>
            <a:r>
              <a:rPr sz="2800" b="0" u="none" spc="-30" dirty="0">
                <a:latin typeface="Carlito"/>
                <a:cs typeface="Carlito"/>
              </a:rPr>
              <a:t>Royal </a:t>
            </a:r>
            <a:r>
              <a:rPr sz="2800" b="0" u="none" spc="-10" dirty="0">
                <a:latin typeface="Carlito"/>
                <a:cs typeface="Carlito"/>
              </a:rPr>
              <a:t>Charter </a:t>
            </a:r>
            <a:r>
              <a:rPr sz="2800" b="0" u="none" spc="-5" dirty="0">
                <a:latin typeface="Carlito"/>
                <a:cs typeface="Carlito"/>
              </a:rPr>
              <a:t>on </a:t>
            </a:r>
            <a:r>
              <a:rPr sz="2800" b="0" u="none" spc="-10" dirty="0">
                <a:latin typeface="Carlito"/>
                <a:cs typeface="Carlito"/>
              </a:rPr>
              <a:t>December </a:t>
            </a:r>
            <a:r>
              <a:rPr sz="2800" b="0" u="none" spc="-5" dirty="0">
                <a:latin typeface="Carlito"/>
                <a:cs typeface="Carlito"/>
              </a:rPr>
              <a:t>31,</a:t>
            </a:r>
            <a:r>
              <a:rPr sz="2800" b="0" u="none" spc="90" dirty="0">
                <a:latin typeface="Carlito"/>
                <a:cs typeface="Carlito"/>
              </a:rPr>
              <a:t> </a:t>
            </a:r>
            <a:r>
              <a:rPr sz="2800" b="0" u="none" spc="-5" dirty="0">
                <a:latin typeface="Carlito"/>
                <a:cs typeface="Carlito"/>
              </a:rPr>
              <a:t>1600.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2871292"/>
            <a:ext cx="7961630" cy="33115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4"/>
              </a:spcBef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Started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as 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monopolistic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trading </a:t>
            </a:r>
            <a:r>
              <a:rPr sz="2800" spc="-50" dirty="0">
                <a:solidFill>
                  <a:srgbClr val="FFFFFF"/>
                </a:solidFill>
                <a:latin typeface="Carlito"/>
                <a:cs typeface="Carlito"/>
              </a:rPr>
              <a:t>body,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company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became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involved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politics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acted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as an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agent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British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imperialism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India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the early-18th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century 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the mid-19th</a:t>
            </a:r>
            <a:r>
              <a:rPr sz="2800" spc="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century.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00">
              <a:latin typeface="Carlito"/>
              <a:cs typeface="Carlito"/>
            </a:endParaRPr>
          </a:p>
          <a:p>
            <a:pPr marL="12700" marR="344805">
              <a:lnSpc>
                <a:spcPts val="3020"/>
              </a:lnSpc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activities of the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company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China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the 19th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century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also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served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as a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catalyst for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expansion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British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influence</a:t>
            </a:r>
            <a:r>
              <a:rPr sz="28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there.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515" y="5419140"/>
            <a:ext cx="801560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20390" marR="5080" indent="-3108325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Official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East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India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Company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riding in an Indian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Procession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7532" y="477012"/>
            <a:ext cx="7516368" cy="47198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80645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History </a:t>
            </a:r>
            <a:r>
              <a:rPr spc="-10" dirty="0"/>
              <a:t>is </a:t>
            </a:r>
            <a:r>
              <a:rPr spc="-30" dirty="0"/>
              <a:t>Referred </a:t>
            </a:r>
            <a:r>
              <a:rPr spc="-35" dirty="0"/>
              <a:t>to </a:t>
            </a:r>
            <a:r>
              <a:rPr dirty="0"/>
              <a:t>Span </a:t>
            </a:r>
            <a:r>
              <a:rPr spc="-10" dirty="0"/>
              <a:t>of</a:t>
            </a:r>
            <a:r>
              <a:rPr spc="40" dirty="0"/>
              <a:t> </a:t>
            </a:r>
            <a:r>
              <a:rPr spc="-5" dirty="0"/>
              <a:t>Time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36725"/>
            <a:ext cx="3421379" cy="501840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0"/>
              </a:spcBef>
            </a:pPr>
            <a:r>
              <a:rPr sz="2800" spc="-65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cannot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determine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specific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date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when  British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rule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started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as it happened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over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span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28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time.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>
              <a:latin typeface="Carlito"/>
              <a:cs typeface="Carlito"/>
            </a:endParaRPr>
          </a:p>
          <a:p>
            <a:pPr marL="12700" marR="10160">
              <a:lnSpc>
                <a:spcPct val="90000"/>
              </a:lnSpc>
            </a:pP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Similarly,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developed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taste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drinking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tea  over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period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28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time.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00">
              <a:latin typeface="Carlito"/>
              <a:cs typeface="Carlito"/>
            </a:endParaRPr>
          </a:p>
          <a:p>
            <a:pPr marL="12700" marR="150495">
              <a:lnSpc>
                <a:spcPts val="3030"/>
              </a:lnSpc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See the</a:t>
            </a:r>
            <a:r>
              <a:rPr sz="2800" spc="-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advertisement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on the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right.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15967" y="1269491"/>
            <a:ext cx="4320540" cy="53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931</Words>
  <Application>Microsoft Office PowerPoint</Application>
  <PresentationFormat>On-screen Show (4:3)</PresentationFormat>
  <Paragraphs>118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How, When and Where</vt:lpstr>
      <vt:lpstr>Synopsis </vt:lpstr>
      <vt:lpstr>Introduction to History </vt:lpstr>
      <vt:lpstr>Meaning of History </vt:lpstr>
      <vt:lpstr>Caste System in Hinduism  There are 5 types of caste in Hinduism</vt:lpstr>
      <vt:lpstr>James Rennel </vt:lpstr>
      <vt:lpstr>Britannica/East India Company  English company formed for the exploitation of trade  with East and Southeast Asia and India. Incorporated  by Royal Charter on December 31, 1600.</vt:lpstr>
      <vt:lpstr>Slide 8</vt:lpstr>
      <vt:lpstr>History is Referred to Span of Time</vt:lpstr>
      <vt:lpstr>Past versus present state of history       Earlier history was associated with string of dates. This  was because history used to keep a track of battles and  big events.</vt:lpstr>
      <vt:lpstr>Criteria to select a set of dates </vt:lpstr>
      <vt:lpstr>Warren Hastings </vt:lpstr>
      <vt:lpstr>Criteria to periodise </vt:lpstr>
      <vt:lpstr>Prior to British Rule </vt:lpstr>
      <vt:lpstr>Indian History Classification </vt:lpstr>
      <vt:lpstr>Time notation </vt:lpstr>
      <vt:lpstr>Modern period changed to Colonial </vt:lpstr>
      <vt:lpstr>Sources of writing history </vt:lpstr>
      <vt:lpstr>Sources of writing history </vt:lpstr>
      <vt:lpstr>Sources of writing history </vt:lpstr>
      <vt:lpstr>What official records do not tell </vt:lpstr>
      <vt:lpstr>Any Question? Thank You!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How, When and Where</dc:title>
  <cp:lastModifiedBy>Administrator</cp:lastModifiedBy>
  <cp:revision>4</cp:revision>
  <dcterms:created xsi:type="dcterms:W3CDTF">2020-04-11T14:26:51Z</dcterms:created>
  <dcterms:modified xsi:type="dcterms:W3CDTF">2020-04-14T07:03:50Z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2020-04-11T00:00:00Z</vt:filetime>
  </property>
</Properties>
</file>